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9" r:id="rId1"/>
  </p:sldMasterIdLst>
  <p:notesMasterIdLst>
    <p:notesMasterId r:id="rId19"/>
  </p:notesMasterIdLst>
  <p:sldIdLst>
    <p:sldId id="256" r:id="rId2"/>
    <p:sldId id="280" r:id="rId3"/>
    <p:sldId id="260" r:id="rId4"/>
    <p:sldId id="261" r:id="rId5"/>
    <p:sldId id="292" r:id="rId6"/>
    <p:sldId id="263" r:id="rId7"/>
    <p:sldId id="284" r:id="rId8"/>
    <p:sldId id="285" r:id="rId9"/>
    <p:sldId id="265" r:id="rId10"/>
    <p:sldId id="291" r:id="rId11"/>
    <p:sldId id="290" r:id="rId12"/>
    <p:sldId id="270" r:id="rId13"/>
    <p:sldId id="297" r:id="rId14"/>
    <p:sldId id="296" r:id="rId15"/>
    <p:sldId id="293" r:id="rId16"/>
    <p:sldId id="273" r:id="rId17"/>
    <p:sldId id="274" r:id="rId18"/>
  </p:sldIdLst>
  <p:sldSz cx="12192000" cy="6858000"/>
  <p:notesSz cx="6858000" cy="9144000"/>
  <p:embeddedFontLst>
    <p:embeddedFont>
      <p:font typeface="나눔스퀘어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0F2E"/>
    <a:srgbClr val="6F0B23"/>
    <a:srgbClr val="616161"/>
    <a:srgbClr val="D0CECE"/>
    <a:srgbClr val="1A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268" autoAdjust="0"/>
  </p:normalViewPr>
  <p:slideViewPr>
    <p:cSldViewPr>
      <p:cViewPr>
        <p:scale>
          <a:sx n="66" d="100"/>
          <a:sy n="66" d="100"/>
        </p:scale>
        <p:origin x="1301" y="21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9A515-D391-40D7-82DD-49E721FF5362}" type="datetimeFigureOut">
              <a:rPr lang="ko-KR" altLang="en-US" smtClean="0"/>
              <a:t>2021-10-01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C26B-C012-41F1-B689-9151FED0E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3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 슬라이드와 고민 중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23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현저하게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이용건수를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보아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‘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수에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영향을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끼친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것으로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판단된다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966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이용 시간 아니고 이용 건수 맞나요</a:t>
            </a:r>
            <a:r>
              <a:rPr lang="en-US" altLang="ko-KR" dirty="0"/>
              <a:t>?? </a:t>
            </a:r>
            <a:r>
              <a:rPr lang="ko-KR" altLang="en-US" dirty="0"/>
              <a:t>확인 부탁드려요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2C26B-C012-41F1-B689-9151FED0EF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978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</a:t>
            </a:r>
            <a:r>
              <a:rPr lang="en-US" altLang="en-US"/>
              <a:t> </a:t>
            </a:r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10/1/2021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10/1/2021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4BEDD84E-25D4-4983-8AA1-2863C96F08D9}" type="slidenum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1_picture1" descr="AI Can Help Scientists Find a Covid-19 Vaccine | WIRED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7552231" y="2636912"/>
            <a:ext cx="3086924" cy="1584176"/>
          </a:xfrm>
          <a:prstGeom prst="rect">
            <a:avLst/>
          </a:prstGeom>
          <a:noFill/>
        </p:spPr>
      </p:pic>
      <p:sp>
        <p:nvSpPr>
          <p:cNvPr id="4" name="slide1_shape1"/>
          <p:cNvSpPr/>
          <p:nvPr/>
        </p:nvSpPr>
        <p:spPr>
          <a:xfrm>
            <a:off x="2265288" y="3167390"/>
            <a:ext cx="49108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ko-KR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19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따른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생활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양상</a:t>
            </a:r>
            <a:r>
              <a:rPr lang="en-US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8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</a:p>
        </p:txBody>
      </p:sp>
      <p:sp>
        <p:nvSpPr>
          <p:cNvPr id="6" name="slide1_shape1">
            <a:extLst>
              <a:ext uri="{FF2B5EF4-FFF2-40B4-BE49-F238E27FC236}">
                <a16:creationId xmlns:a16="http://schemas.microsoft.com/office/drawing/2014/main" id="{94388478-0BCD-4B61-A037-D38771146C30}"/>
              </a:ext>
            </a:extLst>
          </p:cNvPr>
          <p:cNvSpPr/>
          <p:nvPr/>
        </p:nvSpPr>
        <p:spPr>
          <a:xfrm>
            <a:off x="8976320" y="5661248"/>
            <a:ext cx="2981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211001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스파게티팀</a:t>
            </a:r>
          </a:p>
        </p:txBody>
      </p:sp>
      <p:sp>
        <p:nvSpPr>
          <p:cNvPr id="7" name="slide1_shape1">
            <a:extLst>
              <a:ext uri="{FF2B5EF4-FFF2-40B4-BE49-F238E27FC236}">
                <a16:creationId xmlns:a16="http://schemas.microsoft.com/office/drawing/2014/main" id="{02AF12D1-6113-44B7-8075-71920077E8A0}"/>
              </a:ext>
            </a:extLst>
          </p:cNvPr>
          <p:cNvSpPr/>
          <p:nvPr/>
        </p:nvSpPr>
        <p:spPr>
          <a:xfrm>
            <a:off x="9069138" y="6122913"/>
            <a:ext cx="259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김범중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정진우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가채원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윤진훈</a:t>
            </a:r>
            <a:endParaRPr lang="ko-KR" altLang="en-US"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13_picture1" descr="이미지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1424" y="1196752"/>
            <a:ext cx="8499604" cy="3595984"/>
          </a:xfrm>
          <a:prstGeom prst="rect">
            <a:avLst/>
          </a:prstGeom>
        </p:spPr>
      </p:pic>
      <p:pic>
        <p:nvPicPr>
          <p:cNvPr id="7" name="nppt_16329904373902507" descr="이미지"/>
          <p:cNvPicPr>
            <a:picLocks noChangeAspect="1"/>
          </p:cNvPicPr>
          <p:nvPr/>
        </p:nvPicPr>
        <p:blipFill rotWithShape="1">
          <a:blip r:embed="rId3" cstate="print"/>
          <a:srcRect r="2443"/>
          <a:stretch/>
        </p:blipFill>
        <p:spPr>
          <a:xfrm>
            <a:off x="7866376" y="4346819"/>
            <a:ext cx="3414200" cy="1815218"/>
          </a:xfrm>
          <a:prstGeom prst="rect">
            <a:avLst/>
          </a:prstGeom>
        </p:spPr>
      </p:pic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51AD08A-54C4-4586-9A5B-5179581773B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0" name="slide11_shape3">
            <a:extLst>
              <a:ext uri="{FF2B5EF4-FFF2-40B4-BE49-F238E27FC236}">
                <a16:creationId xmlns:a16="http://schemas.microsoft.com/office/drawing/2014/main" id="{CECE52A1-9DDF-4DE0-8978-3F2041E5F1F1}"/>
              </a:ext>
            </a:extLst>
          </p:cNvPr>
          <p:cNvSpPr/>
          <p:nvPr/>
        </p:nvSpPr>
        <p:spPr>
          <a:xfrm>
            <a:off x="1431399" y="396506"/>
            <a:ext cx="4041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변화와 지하철 승객 수 변화</a:t>
            </a:r>
          </a:p>
        </p:txBody>
      </p:sp>
      <p:sp>
        <p:nvSpPr>
          <p:cNvPr id="11" name="slide5_shape4">
            <a:extLst>
              <a:ext uri="{FF2B5EF4-FFF2-40B4-BE49-F238E27FC236}">
                <a16:creationId xmlns:a16="http://schemas.microsoft.com/office/drawing/2014/main" id="{B06C0A00-945D-422D-9AF6-F6694BAE1BF9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6222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9396A583-ACC0-42DD-B87E-A5BEF1BF77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6" name="slide14_picture1" descr="이미지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83466" y="1195018"/>
            <a:ext cx="8578848" cy="3644570"/>
          </a:xfrm>
          <a:prstGeom prst="rect">
            <a:avLst/>
          </a:prstGeom>
        </p:spPr>
      </p:pic>
      <p:pic>
        <p:nvPicPr>
          <p:cNvPr id="7" name="nppt_16329904373902218" descr="이미지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471204" y="4539536"/>
            <a:ext cx="4582220" cy="1918180"/>
          </a:xfrm>
          <a:prstGeom prst="rect">
            <a:avLst/>
          </a:prstGeom>
        </p:spPr>
      </p:pic>
      <p:sp>
        <p:nvSpPr>
          <p:cNvPr id="10" name="slide11_shape3">
            <a:extLst>
              <a:ext uri="{FF2B5EF4-FFF2-40B4-BE49-F238E27FC236}">
                <a16:creationId xmlns:a16="http://schemas.microsoft.com/office/drawing/2014/main" id="{C64D44EA-C114-443C-B0F0-DCBF7EC37B8E}"/>
              </a:ext>
            </a:extLst>
          </p:cNvPr>
          <p:cNvSpPr/>
          <p:nvPr/>
        </p:nvSpPr>
        <p:spPr>
          <a:xfrm>
            <a:off x="1431399" y="396506"/>
            <a:ext cx="40414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2-2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sz="16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변화와 지하철 승객 수 변화</a:t>
            </a:r>
          </a:p>
        </p:txBody>
      </p:sp>
      <p:sp>
        <p:nvSpPr>
          <p:cNvPr id="11" name="slide5_shape4">
            <a:extLst>
              <a:ext uri="{FF2B5EF4-FFF2-40B4-BE49-F238E27FC236}">
                <a16:creationId xmlns:a16="http://schemas.microsoft.com/office/drawing/2014/main" id="{203EE79B-2224-4500-868C-6C1A3E70261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5_shape1"/>
          <p:cNvSpPr/>
          <p:nvPr/>
        </p:nvSpPr>
        <p:spPr>
          <a:xfrm>
            <a:off x="3468859" y="3198167"/>
            <a:ext cx="5254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2D7C3D1-B605-4AB2-A6B5-2DE993405D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604" y="980728"/>
            <a:ext cx="5726792" cy="2680282"/>
          </a:xfrm>
          <a:prstGeom prst="rect">
            <a:avLst/>
          </a:prstGeom>
        </p:spPr>
      </p:pic>
      <p:sp>
        <p:nvSpPr>
          <p:cNvPr id="4" name="slide11_shape3">
            <a:extLst>
              <a:ext uri="{FF2B5EF4-FFF2-40B4-BE49-F238E27FC236}">
                <a16:creationId xmlns:a16="http://schemas.microsoft.com/office/drawing/2014/main" id="{12DAEBB9-59D2-4AFD-AAE6-134A02288A51}"/>
              </a:ext>
            </a:extLst>
          </p:cNvPr>
          <p:cNvSpPr/>
          <p:nvPr/>
        </p:nvSpPr>
        <p:spPr>
          <a:xfrm>
            <a:off x="1431399" y="396506"/>
            <a:ext cx="35670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2-3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온라인</a:t>
            </a:r>
            <a:r>
              <a:rPr lang="en-US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거래액</a:t>
            </a:r>
            <a:endParaRPr lang="ko-KR" altLang="en-US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E9F72D6-7899-42F0-A51E-DCCA0E62D3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FEC28B-1B50-461A-928D-070FFDE206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390" y="3811328"/>
            <a:ext cx="5648914" cy="2468918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AF097A91-A437-4A08-9936-C8A4AC40763D}"/>
              </a:ext>
            </a:extLst>
          </p:cNvPr>
          <p:cNvSpPr/>
          <p:nvPr/>
        </p:nvSpPr>
        <p:spPr>
          <a:xfrm>
            <a:off x="3791743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F73104DB-F451-4A07-A66C-939287B48920}"/>
              </a:ext>
            </a:extLst>
          </p:cNvPr>
          <p:cNvSpPr/>
          <p:nvPr/>
        </p:nvSpPr>
        <p:spPr>
          <a:xfrm>
            <a:off x="4854385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B59F076-0C78-4D9B-ABD3-CF43025943A8}"/>
              </a:ext>
            </a:extLst>
          </p:cNvPr>
          <p:cNvSpPr/>
          <p:nvPr/>
        </p:nvSpPr>
        <p:spPr>
          <a:xfrm>
            <a:off x="8112226" y="335883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93B7DB29-23FB-4A12-9CF3-70BC7B580533}"/>
              </a:ext>
            </a:extLst>
          </p:cNvPr>
          <p:cNvSpPr/>
          <p:nvPr/>
        </p:nvSpPr>
        <p:spPr>
          <a:xfrm>
            <a:off x="3452920" y="602128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A1B809C-A6D2-4F60-9AAA-2B9E689F0757}"/>
              </a:ext>
            </a:extLst>
          </p:cNvPr>
          <p:cNvSpPr/>
          <p:nvPr/>
        </p:nvSpPr>
        <p:spPr>
          <a:xfrm>
            <a:off x="4530240" y="6021288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986D7B6-61ED-4C1E-B169-BD87F76F7558}"/>
              </a:ext>
            </a:extLst>
          </p:cNvPr>
          <p:cNvSpPr/>
          <p:nvPr/>
        </p:nvSpPr>
        <p:spPr>
          <a:xfrm>
            <a:off x="7680176" y="6023503"/>
            <a:ext cx="288032" cy="288032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slide5_shape4">
            <a:extLst>
              <a:ext uri="{FF2B5EF4-FFF2-40B4-BE49-F238E27FC236}">
                <a16:creationId xmlns:a16="http://schemas.microsoft.com/office/drawing/2014/main" id="{61F0D3F7-C1B9-4F92-983E-26D011020E36}"/>
              </a:ext>
            </a:extLst>
          </p:cNvPr>
          <p:cNvSpPr/>
          <p:nvPr/>
        </p:nvSpPr>
        <p:spPr>
          <a:xfrm>
            <a:off x="10545897" y="6468925"/>
            <a:ext cx="14547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6710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6C1093-5C22-4665-8512-A4C77686CB15}"/>
              </a:ext>
            </a:extLst>
          </p:cNvPr>
          <p:cNvSpPr txBox="1"/>
          <p:nvPr/>
        </p:nvSpPr>
        <p:spPr>
          <a:xfrm>
            <a:off x="5411924" y="3013501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2878690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11_shape3">
            <a:extLst>
              <a:ext uri="{FF2B5EF4-FFF2-40B4-BE49-F238E27FC236}">
                <a16:creationId xmlns:a16="http://schemas.microsoft.com/office/drawing/2014/main" id="{A2D04DBF-986B-4C99-94E9-610AAC694B76}"/>
              </a:ext>
            </a:extLst>
          </p:cNvPr>
          <p:cNvSpPr/>
          <p:nvPr/>
        </p:nvSpPr>
        <p:spPr>
          <a:xfrm>
            <a:off x="1431399" y="396506"/>
            <a:ext cx="21868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중 주요 이슈</a:t>
            </a:r>
          </a:p>
        </p:txBody>
      </p:sp>
      <p:pic>
        <p:nvPicPr>
          <p:cNvPr id="6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1A327462-54E4-4FDF-A5E1-AB2ADBCB9D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197F3691-807B-4AF9-8CCB-3B07234DC8C8}"/>
              </a:ext>
            </a:extLst>
          </p:cNvPr>
          <p:cNvGrpSpPr/>
          <p:nvPr/>
        </p:nvGrpSpPr>
        <p:grpSpPr>
          <a:xfrm>
            <a:off x="2351584" y="1268760"/>
            <a:ext cx="8522247" cy="4782838"/>
            <a:chOff x="1390177" y="1486383"/>
            <a:chExt cx="8522247" cy="4782838"/>
          </a:xfrm>
        </p:grpSpPr>
        <p:sp>
          <p:nvSpPr>
            <p:cNvPr id="11" name="slide11_shape3">
              <a:extLst>
                <a:ext uri="{FF2B5EF4-FFF2-40B4-BE49-F238E27FC236}">
                  <a16:creationId xmlns:a16="http://schemas.microsoft.com/office/drawing/2014/main" id="{D233EC4A-A870-43ED-8607-D7660E1391F4}"/>
                </a:ext>
              </a:extLst>
            </p:cNvPr>
            <p:cNvSpPr/>
            <p:nvPr/>
          </p:nvSpPr>
          <p:spPr>
            <a:xfrm>
              <a:off x="1390177" y="1814084"/>
              <a:ext cx="195117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코로나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확진자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수</a:t>
              </a:r>
            </a:p>
          </p:txBody>
        </p:sp>
        <p:sp>
          <p:nvSpPr>
            <p:cNvPr id="12" name="slide11_shape3">
              <a:extLst>
                <a:ext uri="{FF2B5EF4-FFF2-40B4-BE49-F238E27FC236}">
                  <a16:creationId xmlns:a16="http://schemas.microsoft.com/office/drawing/2014/main" id="{28D35900-E97B-43D7-8B1F-407366E020C2}"/>
                </a:ext>
              </a:extLst>
            </p:cNvPr>
            <p:cNvSpPr/>
            <p:nvPr/>
          </p:nvSpPr>
          <p:spPr>
            <a:xfrm>
              <a:off x="1570551" y="4360842"/>
              <a:ext cx="171713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지하철 승객 수</a:t>
              </a:r>
            </a:p>
          </p:txBody>
        </p:sp>
        <p:sp>
          <p:nvSpPr>
            <p:cNvPr id="13" name="slide11_shape3">
              <a:extLst>
                <a:ext uri="{FF2B5EF4-FFF2-40B4-BE49-F238E27FC236}">
                  <a16:creationId xmlns:a16="http://schemas.microsoft.com/office/drawing/2014/main" id="{76DC2E06-2B9C-4AE6-9BEB-3D5939B51EFC}"/>
                </a:ext>
              </a:extLst>
            </p:cNvPr>
            <p:cNvSpPr/>
            <p:nvPr/>
          </p:nvSpPr>
          <p:spPr>
            <a:xfrm>
              <a:off x="1860877" y="3087463"/>
              <a:ext cx="141897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공공 자전거</a:t>
              </a:r>
            </a:p>
          </p:txBody>
        </p:sp>
        <p:sp>
          <p:nvSpPr>
            <p:cNvPr id="14" name="slide11_shape3">
              <a:extLst>
                <a:ext uri="{FF2B5EF4-FFF2-40B4-BE49-F238E27FC236}">
                  <a16:creationId xmlns:a16="http://schemas.microsoft.com/office/drawing/2014/main" id="{687A0477-1805-4653-A666-3A727057CB64}"/>
                </a:ext>
              </a:extLst>
            </p:cNvPr>
            <p:cNvSpPr/>
            <p:nvPr/>
          </p:nvSpPr>
          <p:spPr>
            <a:xfrm>
              <a:off x="1562718" y="5634222"/>
              <a:ext cx="171713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온라인 </a:t>
              </a:r>
              <a:r>
                <a:rPr lang="ko-KR" altLang="en-US" sz="20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거래액</a:t>
              </a:r>
              <a:endParaRPr lang="ko-KR" altLang="en-US" sz="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1D35F72A-32CA-4CEC-AB86-CC2BB2508C49}"/>
                </a:ext>
              </a:extLst>
            </p:cNvPr>
            <p:cNvGrpSpPr/>
            <p:nvPr/>
          </p:nvGrpSpPr>
          <p:grpSpPr>
            <a:xfrm>
              <a:off x="3773749" y="1486383"/>
              <a:ext cx="6138675" cy="930428"/>
              <a:chOff x="3773749" y="1486383"/>
              <a:chExt cx="6138675" cy="930428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3E900454-D340-48E9-A677-4E30992264C3}"/>
                  </a:ext>
                </a:extLst>
              </p:cNvPr>
              <p:cNvGrpSpPr/>
              <p:nvPr/>
            </p:nvGrpSpPr>
            <p:grpSpPr>
              <a:xfrm>
                <a:off x="3876564" y="1808788"/>
                <a:ext cx="4392488" cy="282155"/>
                <a:chOff x="3866508" y="1689404"/>
                <a:chExt cx="4392488" cy="282155"/>
              </a:xfrm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58453E24-7B90-4A86-9798-4F9C17C6F6D7}"/>
                    </a:ext>
                  </a:extLst>
                </p:cNvPr>
                <p:cNvSpPr/>
                <p:nvPr/>
              </p:nvSpPr>
              <p:spPr>
                <a:xfrm>
                  <a:off x="3899756" y="1689404"/>
                  <a:ext cx="4356484" cy="276999"/>
                </a:xfrm>
                <a:prstGeom prst="rect">
                  <a:avLst/>
                </a:prstGeom>
                <a:solidFill>
                  <a:schemeClr val="bg1">
                    <a:lumMod val="50000"/>
                    <a:alpha val="7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slide17_shape2">
                  <a:extLst>
                    <a:ext uri="{FF2B5EF4-FFF2-40B4-BE49-F238E27FC236}">
                      <a16:creationId xmlns:a16="http://schemas.microsoft.com/office/drawing/2014/main" id="{1B13ACAE-836D-4A36-B440-A0BD57795794}"/>
                    </a:ext>
                  </a:extLst>
                </p:cNvPr>
                <p:cNvSpPr/>
                <p:nvPr/>
              </p:nvSpPr>
              <p:spPr>
                <a:xfrm>
                  <a:off x="3866508" y="1694560"/>
                  <a:ext cx="4392488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marL="0" algn="ctr" defTabSz="914400" latinLnBrk="1"/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해당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월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마지막</a:t>
                  </a:r>
                  <a:r>
                    <a:rPr lang="en-US" altLang="en-US" sz="1200" kern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일자를 기준으로 월별 </a:t>
                  </a:r>
                  <a:r>
                    <a:rPr lang="ko-KR" altLang="en-US" sz="1200" dirty="0" err="1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확진자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수 계산 </a:t>
                  </a:r>
                  <a:r>
                    <a:rPr lang="en-US" altLang="ko-KR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-&gt;</a:t>
                  </a:r>
                  <a:r>
                    <a:rPr lang="ko-KR" altLang="en-US" sz="1200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데이터 생성</a:t>
                  </a:r>
                  <a:endPara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15" name="slide17_shape2">
                <a:extLst>
                  <a:ext uri="{FF2B5EF4-FFF2-40B4-BE49-F238E27FC236}">
                    <a16:creationId xmlns:a16="http://schemas.microsoft.com/office/drawing/2014/main" id="{029981B0-D2B6-40DF-868E-8112E7593E58}"/>
                  </a:ext>
                </a:extLst>
              </p:cNvPr>
              <p:cNvSpPr/>
              <p:nvPr/>
            </p:nvSpPr>
            <p:spPr>
              <a:xfrm>
                <a:off x="3773749" y="1497560"/>
                <a:ext cx="3595203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일별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데이터를 월별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데이터로 가공 요망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slide17_shape2">
                <a:extLst>
                  <a:ext uri="{FF2B5EF4-FFF2-40B4-BE49-F238E27FC236}">
                    <a16:creationId xmlns:a16="http://schemas.microsoft.com/office/drawing/2014/main" id="{4D11DE16-D581-4D42-A0A7-FEAA40B21C23}"/>
                  </a:ext>
                </a:extLst>
              </p:cNvPr>
              <p:cNvSpPr/>
              <p:nvPr/>
            </p:nvSpPr>
            <p:spPr>
              <a:xfrm>
                <a:off x="3802245" y="2139812"/>
                <a:ext cx="511558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만들어진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코로나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라이브의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월별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수와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대조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비교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확인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slide17_shape2">
                <a:extLst>
                  <a:ext uri="{FF2B5EF4-FFF2-40B4-BE49-F238E27FC236}">
                    <a16:creationId xmlns:a16="http://schemas.microsoft.com/office/drawing/2014/main" id="{143AE163-226D-48B6-9019-8BA4E5EDED65}"/>
                  </a:ext>
                </a:extLst>
              </p:cNvPr>
              <p:cNvSpPr/>
              <p:nvPr/>
            </p:nvSpPr>
            <p:spPr>
              <a:xfrm>
                <a:off x="7542408" y="1497712"/>
                <a:ext cx="237001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누적 월별 </a:t>
                </a:r>
                <a:r>
                  <a:rPr lang="ko-KR" altLang="en-US" sz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확진자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데이터 처리</a:t>
                </a:r>
                <a:r>
                  <a:rPr lang="en-US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필요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slide17_shape2">
                <a:extLst>
                  <a:ext uri="{FF2B5EF4-FFF2-40B4-BE49-F238E27FC236}">
                    <a16:creationId xmlns:a16="http://schemas.microsoft.com/office/drawing/2014/main" id="{7533712B-2233-4B1B-BF40-29078C232B8B}"/>
                  </a:ext>
                </a:extLst>
              </p:cNvPr>
              <p:cNvSpPr/>
              <p:nvPr/>
            </p:nvSpPr>
            <p:spPr>
              <a:xfrm>
                <a:off x="7297084" y="1486383"/>
                <a:ext cx="432048" cy="2770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+ 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75DEE49-7E14-4950-97F9-11902EF92BD9}"/>
                </a:ext>
              </a:extLst>
            </p:cNvPr>
            <p:cNvGrpSpPr/>
            <p:nvPr/>
          </p:nvGrpSpPr>
          <p:grpSpPr>
            <a:xfrm>
              <a:off x="3770818" y="4124661"/>
              <a:ext cx="3846136" cy="565999"/>
              <a:chOff x="3770818" y="4124661"/>
              <a:chExt cx="3846136" cy="565999"/>
            </a:xfrm>
          </p:grpSpPr>
          <p:sp>
            <p:nvSpPr>
              <p:cNvPr id="22" name="slide17_shape2">
                <a:extLst>
                  <a:ext uri="{FF2B5EF4-FFF2-40B4-BE49-F238E27FC236}">
                    <a16:creationId xmlns:a16="http://schemas.microsoft.com/office/drawing/2014/main" id="{44F011C2-8B95-42A9-B8EA-6E071B218301}"/>
                  </a:ext>
                </a:extLst>
              </p:cNvPr>
              <p:cNvSpPr/>
              <p:nvPr/>
            </p:nvSpPr>
            <p:spPr>
              <a:xfrm>
                <a:off x="3770818" y="4124661"/>
                <a:ext cx="3045262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일별 데이터를 월별 데이터로 가공 요망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FA7C0B0B-1D48-4146-9FBE-1ADB4E931D84}"/>
                  </a:ext>
                </a:extLst>
              </p:cNvPr>
              <p:cNvSpPr/>
              <p:nvPr/>
            </p:nvSpPr>
            <p:spPr>
              <a:xfrm>
                <a:off x="3841526" y="4425663"/>
                <a:ext cx="3775428" cy="264997"/>
              </a:xfrm>
              <a:prstGeom prst="rect">
                <a:avLst/>
              </a:prstGeom>
              <a:solidFill>
                <a:srgbClr val="6161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slide17_shape2">
                <a:extLst>
                  <a:ext uri="{FF2B5EF4-FFF2-40B4-BE49-F238E27FC236}">
                    <a16:creationId xmlns:a16="http://schemas.microsoft.com/office/drawing/2014/main" id="{061DA8B2-6F93-4EAC-9AEB-32C92169DEDE}"/>
                  </a:ext>
                </a:extLst>
              </p:cNvPr>
              <p:cNvSpPr/>
              <p:nvPr/>
            </p:nvSpPr>
            <p:spPr>
              <a:xfrm>
                <a:off x="3802245" y="4413661"/>
                <a:ext cx="3775428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날짜를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조건으로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지정하여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새로운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만들어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13CD11E-7254-4624-AC47-B18E8CCEE291}"/>
                </a:ext>
              </a:extLst>
            </p:cNvPr>
            <p:cNvSpPr/>
            <p:nvPr/>
          </p:nvSpPr>
          <p:spPr>
            <a:xfrm>
              <a:off x="3863753" y="5987394"/>
              <a:ext cx="3433332" cy="274799"/>
            </a:xfrm>
            <a:prstGeom prst="rect">
              <a:avLst/>
            </a:prstGeom>
            <a:solidFill>
              <a:srgbClr val="6161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0DFEFD57-442C-46D2-A8B3-4D87CA78EB04}"/>
                </a:ext>
              </a:extLst>
            </p:cNvPr>
            <p:cNvGrpSpPr/>
            <p:nvPr/>
          </p:nvGrpSpPr>
          <p:grpSpPr>
            <a:xfrm>
              <a:off x="3770818" y="5438148"/>
              <a:ext cx="4089097" cy="831073"/>
              <a:chOff x="3770818" y="5438148"/>
              <a:chExt cx="4089097" cy="831073"/>
            </a:xfrm>
          </p:grpSpPr>
          <p:sp>
            <p:nvSpPr>
              <p:cNvPr id="4" name="slide17_shape2"/>
              <p:cNvSpPr/>
              <p:nvPr/>
            </p:nvSpPr>
            <p:spPr>
              <a:xfrm>
                <a:off x="3770818" y="5438148"/>
                <a:ext cx="359813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그래프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계속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증가하는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그래프만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그려지는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문제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.</a:t>
                </a:r>
              </a:p>
            </p:txBody>
          </p:sp>
          <p:sp>
            <p:nvSpPr>
              <p:cNvPr id="26" name="slide17_shape2">
                <a:extLst>
                  <a:ext uri="{FF2B5EF4-FFF2-40B4-BE49-F238E27FC236}">
                    <a16:creationId xmlns:a16="http://schemas.microsoft.com/office/drawing/2014/main" id="{56D5DC09-BB85-43C9-B53D-263E8C372639}"/>
                  </a:ext>
                </a:extLst>
              </p:cNvPr>
              <p:cNvSpPr/>
              <p:nvPr/>
            </p:nvSpPr>
            <p:spPr>
              <a:xfrm>
                <a:off x="3802245" y="5687263"/>
                <a:ext cx="405767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축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오름차순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x ∴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문자형으로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인식된다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판단</a:t>
                </a:r>
                <a:endParaRPr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8" name="slide17_shape2">
                <a:extLst>
                  <a:ext uri="{FF2B5EF4-FFF2-40B4-BE49-F238E27FC236}">
                    <a16:creationId xmlns:a16="http://schemas.microsoft.com/office/drawing/2014/main" id="{5CDC0F33-5DC6-4516-AA67-ABFE2D4CCF24}"/>
                  </a:ext>
                </a:extLst>
              </p:cNvPr>
              <p:cNvSpPr/>
              <p:nvPr/>
            </p:nvSpPr>
            <p:spPr>
              <a:xfrm>
                <a:off x="3837558" y="5992222"/>
                <a:ext cx="3685097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info, </a:t>
                </a:r>
                <a:r>
                  <a:rPr lang="en-US" altLang="ko-KR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dtype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확인한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뒤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자료형을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변환해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D22D020A-A025-4544-B2D7-C46723A323BA}"/>
                </a:ext>
              </a:extLst>
            </p:cNvPr>
            <p:cNvGrpSpPr/>
            <p:nvPr/>
          </p:nvGrpSpPr>
          <p:grpSpPr>
            <a:xfrm>
              <a:off x="3828225" y="2909254"/>
              <a:ext cx="6012191" cy="851929"/>
              <a:chOff x="3828225" y="2909254"/>
              <a:chExt cx="6012191" cy="851929"/>
            </a:xfrm>
          </p:grpSpPr>
          <p:sp>
            <p:nvSpPr>
              <p:cNvPr id="9" name="slide17_shape2">
                <a:extLst>
                  <a:ext uri="{FF2B5EF4-FFF2-40B4-BE49-F238E27FC236}">
                    <a16:creationId xmlns:a16="http://schemas.microsoft.com/office/drawing/2014/main" id="{88A0D13A-BB05-4C31-B3C3-A94FC45DCB73}"/>
                  </a:ext>
                </a:extLst>
              </p:cNvPr>
              <p:cNvSpPr/>
              <p:nvPr/>
            </p:nvSpPr>
            <p:spPr>
              <a:xfrm>
                <a:off x="3841527" y="2909254"/>
                <a:ext cx="3982666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데이터셋에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결측값과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//N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표현된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존재해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에러 처리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7CC2667D-4FEC-4231-ABCB-7214D50BC0E9}"/>
                  </a:ext>
                </a:extLst>
              </p:cNvPr>
              <p:cNvSpPr/>
              <p:nvPr/>
            </p:nvSpPr>
            <p:spPr>
              <a:xfrm>
                <a:off x="3909812" y="3493705"/>
                <a:ext cx="1538116" cy="267477"/>
              </a:xfrm>
              <a:prstGeom prst="rect">
                <a:avLst/>
              </a:prstGeom>
              <a:solidFill>
                <a:srgbClr val="6161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slide17_shape2">
                <a:extLst>
                  <a:ext uri="{FF2B5EF4-FFF2-40B4-BE49-F238E27FC236}">
                    <a16:creationId xmlns:a16="http://schemas.microsoft.com/office/drawing/2014/main" id="{31596144-F596-4031-878D-09321F7C0750}"/>
                  </a:ext>
                </a:extLst>
              </p:cNvPr>
              <p:cNvSpPr/>
              <p:nvPr/>
            </p:nvSpPr>
            <p:spPr>
              <a:xfrm>
                <a:off x="3828225" y="3204705"/>
                <a:ext cx="6012191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map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을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특정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문자만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처리 시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,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지정되지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않은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자료는 전부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NAN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값으로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변하는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문제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발생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9" name="slide17_shape2">
                <a:extLst>
                  <a:ext uri="{FF2B5EF4-FFF2-40B4-BE49-F238E27FC236}">
                    <a16:creationId xmlns:a16="http://schemas.microsoft.com/office/drawing/2014/main" id="{05061322-A80A-4050-9CC4-36CB4181C0DD}"/>
                  </a:ext>
                </a:extLst>
              </p:cNvPr>
              <p:cNvSpPr/>
              <p:nvPr/>
            </p:nvSpPr>
            <p:spPr>
              <a:xfrm>
                <a:off x="3863752" y="3484184"/>
                <a:ext cx="1697488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defTabSz="914400" latinLnBrk="1"/>
                <a:r>
                  <a:rPr lang="en-US" altLang="ko-KR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replace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를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이용해</a:t>
                </a:r>
                <a:r>
                  <a:rPr lang="en-US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1200" kern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해결</a:t>
                </a:r>
                <a:endParaRPr lang="en-US" altLang="ko-KR" sz="12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01486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8_shape1"/>
          <p:cNvSpPr/>
          <p:nvPr/>
        </p:nvSpPr>
        <p:spPr>
          <a:xfrm>
            <a:off x="2207568" y="2944715"/>
            <a:ext cx="3550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slide18_shape1">
            <a:extLst>
              <a:ext uri="{FF2B5EF4-FFF2-40B4-BE49-F238E27FC236}">
                <a16:creationId xmlns:a16="http://schemas.microsoft.com/office/drawing/2014/main" id="{71752600-1B07-40D3-A9FD-1E788E9FD346}"/>
              </a:ext>
            </a:extLst>
          </p:cNvPr>
          <p:cNvSpPr/>
          <p:nvPr/>
        </p:nvSpPr>
        <p:spPr>
          <a:xfrm>
            <a:off x="2207568" y="3834930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품목별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분석할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있는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18_shape1">
            <a:extLst>
              <a:ext uri="{FF2B5EF4-FFF2-40B4-BE49-F238E27FC236}">
                <a16:creationId xmlns:a16="http://schemas.microsoft.com/office/drawing/2014/main" id="{58ABC4FE-372C-4BF6-9AE3-7E59BF53378E}"/>
              </a:ext>
            </a:extLst>
          </p:cNvPr>
          <p:cNvSpPr/>
          <p:nvPr/>
        </p:nvSpPr>
        <p:spPr>
          <a:xfrm>
            <a:off x="2207568" y="4725144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뉴스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제목을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시각화</a:t>
            </a:r>
          </a:p>
        </p:txBody>
      </p:sp>
      <p:sp>
        <p:nvSpPr>
          <p:cNvPr id="7" name="slide18_shape1">
            <a:extLst>
              <a:ext uri="{FF2B5EF4-FFF2-40B4-BE49-F238E27FC236}">
                <a16:creationId xmlns:a16="http://schemas.microsoft.com/office/drawing/2014/main" id="{95C184C6-FA26-4225-903E-3EF4B11481B3}"/>
              </a:ext>
            </a:extLst>
          </p:cNvPr>
          <p:cNvSpPr/>
          <p:nvPr/>
        </p:nvSpPr>
        <p:spPr>
          <a:xfrm>
            <a:off x="2207568" y="2054500"/>
            <a:ext cx="8241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파악하기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쉽도록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그래프와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항목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그래프를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그래프로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완성</a:t>
            </a:r>
            <a:endParaRPr lang="en-US" altLang="en-US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slide11_shape3">
            <a:extLst>
              <a:ext uri="{FF2B5EF4-FFF2-40B4-BE49-F238E27FC236}">
                <a16:creationId xmlns:a16="http://schemas.microsoft.com/office/drawing/2014/main" id="{89D187C6-AA14-4FCB-8E03-2ACA7EF35ECF}"/>
              </a:ext>
            </a:extLst>
          </p:cNvPr>
          <p:cNvSpPr/>
          <p:nvPr/>
        </p:nvSpPr>
        <p:spPr>
          <a:xfrm>
            <a:off x="1431399" y="396506"/>
            <a:ext cx="25186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개선 사항 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(211001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3D4A97F0-B85A-4FC8-A81D-D73258EE93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9_shape1"/>
          <p:cNvSpPr/>
          <p:nvPr/>
        </p:nvSpPr>
        <p:spPr>
          <a:xfrm>
            <a:off x="5404279" y="3044279"/>
            <a:ext cx="1383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dist" defTabSz="914400" latinLnBrk="1"/>
            <a:r>
              <a:rPr lang="en-US" altLang="ko-KR" sz="4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Q&amp;A</a:t>
            </a:r>
            <a:endParaRPr sz="4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MEDI:GATE NEWS : 코로나19 1년이 지났는데…선별진료소 운영 법적 근거 없어 애매한 손실보상 기준">
            <a:extLst>
              <a:ext uri="{FF2B5EF4-FFF2-40B4-BE49-F238E27FC236}">
                <a16:creationId xmlns:a16="http://schemas.microsoft.com/office/drawing/2014/main" id="{177B3DED-8DE4-408D-8425-1899513C2B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1" b="7841"/>
          <a:stretch/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733A76C-4806-4844-8430-19194C4098DA}"/>
              </a:ext>
            </a:extLst>
          </p:cNvPr>
          <p:cNvSpPr/>
          <p:nvPr/>
        </p:nvSpPr>
        <p:spPr>
          <a:xfrm>
            <a:off x="-3418" y="-27384"/>
            <a:ext cx="12195417" cy="6885384"/>
          </a:xfrm>
          <a:prstGeom prst="rect">
            <a:avLst/>
          </a:prstGeom>
          <a:solidFill>
            <a:srgbClr val="1A1A1C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lide4_shape1"/>
          <p:cNvSpPr/>
          <p:nvPr/>
        </p:nvSpPr>
        <p:spPr>
          <a:xfrm>
            <a:off x="2699788" y="1747447"/>
            <a:ext cx="25922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00" latinLnBrk="1"/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</a:t>
            </a:r>
            <a:r>
              <a:rPr lang="en-US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추이</a:t>
            </a:r>
            <a:endParaRPr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slide4_shape2"/>
          <p:cNvSpPr/>
          <p:nvPr/>
        </p:nvSpPr>
        <p:spPr>
          <a:xfrm>
            <a:off x="3556145" y="473146"/>
            <a:ext cx="12609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40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sz="40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A78FD-5FE4-452B-824C-F5A0BBBF1C0A}"/>
              </a:ext>
            </a:extLst>
          </p:cNvPr>
          <p:cNvSpPr txBox="1"/>
          <p:nvPr/>
        </p:nvSpPr>
        <p:spPr>
          <a:xfrm>
            <a:off x="2201915" y="1199164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28D5A4-849F-4C0F-8399-2EFA7FCD9A74}"/>
              </a:ext>
            </a:extLst>
          </p:cNvPr>
          <p:cNvSpPr txBox="1"/>
          <p:nvPr/>
        </p:nvSpPr>
        <p:spPr>
          <a:xfrm>
            <a:off x="2185698" y="2154837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64AE352-A6A5-421A-A2BD-48C13376EA37}"/>
              </a:ext>
            </a:extLst>
          </p:cNvPr>
          <p:cNvGrpSpPr/>
          <p:nvPr/>
        </p:nvGrpSpPr>
        <p:grpSpPr>
          <a:xfrm>
            <a:off x="2748439" y="3099561"/>
            <a:ext cx="6374843" cy="461665"/>
            <a:chOff x="2640564" y="3411147"/>
            <a:chExt cx="6374843" cy="461665"/>
          </a:xfrm>
        </p:grpSpPr>
        <p:sp>
          <p:nvSpPr>
            <p:cNvPr id="14" name="slide4_shape1">
              <a:extLst>
                <a:ext uri="{FF2B5EF4-FFF2-40B4-BE49-F238E27FC236}">
                  <a16:creationId xmlns:a16="http://schemas.microsoft.com/office/drawing/2014/main" id="{6779DE7F-1D86-4ACB-851D-CB3DD042A28D}"/>
                </a:ext>
              </a:extLst>
            </p:cNvPr>
            <p:cNvSpPr/>
            <p:nvPr/>
          </p:nvSpPr>
          <p:spPr>
            <a:xfrm>
              <a:off x="3333328" y="3543785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공공자전거 이용객 수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시간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36F7753-D59D-40D1-B786-D23B38A1F3D3}"/>
                </a:ext>
              </a:extLst>
            </p:cNvPr>
            <p:cNvSpPr txBox="1"/>
            <p:nvPr/>
          </p:nvSpPr>
          <p:spPr>
            <a:xfrm>
              <a:off x="2640564" y="3411147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2-1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91B6E7A-A3D9-402C-89E4-69C7D93EDD7D}"/>
              </a:ext>
            </a:extLst>
          </p:cNvPr>
          <p:cNvGrpSpPr/>
          <p:nvPr/>
        </p:nvGrpSpPr>
        <p:grpSpPr>
          <a:xfrm>
            <a:off x="2748439" y="3607425"/>
            <a:ext cx="6374843" cy="461665"/>
            <a:chOff x="2640564" y="3919011"/>
            <a:chExt cx="6374843" cy="461665"/>
          </a:xfrm>
        </p:grpSpPr>
        <p:sp>
          <p:nvSpPr>
            <p:cNvPr id="16" name="slide4_shape1">
              <a:extLst>
                <a:ext uri="{FF2B5EF4-FFF2-40B4-BE49-F238E27FC236}">
                  <a16:creationId xmlns:a16="http://schemas.microsoft.com/office/drawing/2014/main" id="{2ACF8F74-99F7-4743-BC3F-529735C4B763}"/>
                </a:ext>
              </a:extLst>
            </p:cNvPr>
            <p:cNvSpPr/>
            <p:nvPr/>
          </p:nvSpPr>
          <p:spPr>
            <a:xfrm>
              <a:off x="3333328" y="4051649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지하철 승객 수 변화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2E79C65-07BC-4B8E-9728-CD29BA5F0F35}"/>
                </a:ext>
              </a:extLst>
            </p:cNvPr>
            <p:cNvSpPr txBox="1"/>
            <p:nvPr/>
          </p:nvSpPr>
          <p:spPr>
            <a:xfrm>
              <a:off x="2640564" y="3919011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2-2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52B302B-C03E-4610-AF04-E45BA274483F}"/>
              </a:ext>
            </a:extLst>
          </p:cNvPr>
          <p:cNvGrpSpPr/>
          <p:nvPr/>
        </p:nvGrpSpPr>
        <p:grpSpPr>
          <a:xfrm>
            <a:off x="2732222" y="4086219"/>
            <a:ext cx="6374843" cy="461665"/>
            <a:chOff x="2624347" y="4397805"/>
            <a:chExt cx="6374843" cy="461665"/>
          </a:xfrm>
        </p:grpSpPr>
        <p:sp>
          <p:nvSpPr>
            <p:cNvPr id="18" name="slide4_shape1">
              <a:extLst>
                <a:ext uri="{FF2B5EF4-FFF2-40B4-BE49-F238E27FC236}">
                  <a16:creationId xmlns:a16="http://schemas.microsoft.com/office/drawing/2014/main" id="{393B7647-FBA4-41A8-B518-457D99D45386}"/>
                </a:ext>
              </a:extLst>
            </p:cNvPr>
            <p:cNvSpPr/>
            <p:nvPr/>
          </p:nvSpPr>
          <p:spPr>
            <a:xfrm>
              <a:off x="3317111" y="4530443"/>
              <a:ext cx="568207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코로나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확진자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변화와 온라인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거래액</a:t>
              </a:r>
              <a:endPara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AE6046-56F4-4524-82E5-36FF76DD2662}"/>
                </a:ext>
              </a:extLst>
            </p:cNvPr>
            <p:cNvSpPr txBox="1"/>
            <p:nvPr/>
          </p:nvSpPr>
          <p:spPr>
            <a:xfrm>
              <a:off x="2624347" y="4397805"/>
              <a:ext cx="792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2-3</a:t>
              </a:r>
              <a:endPara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418E243-252E-4AE7-B435-84E839EA8ED0}"/>
              </a:ext>
            </a:extLst>
          </p:cNvPr>
          <p:cNvSpPr txBox="1"/>
          <p:nvPr/>
        </p:nvSpPr>
        <p:spPr>
          <a:xfrm>
            <a:off x="2201914" y="4299286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67DE01-5A38-4100-AB19-C2DDA2742D64}"/>
              </a:ext>
            </a:extLst>
          </p:cNvPr>
          <p:cNvSpPr txBox="1"/>
          <p:nvPr/>
        </p:nvSpPr>
        <p:spPr>
          <a:xfrm>
            <a:off x="2185698" y="5101403"/>
            <a:ext cx="792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endParaRPr lang="ko-KR" altLang="en-US" sz="5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slide4_shape1">
            <a:extLst>
              <a:ext uri="{FF2B5EF4-FFF2-40B4-BE49-F238E27FC236}">
                <a16:creationId xmlns:a16="http://schemas.microsoft.com/office/drawing/2014/main" id="{711DE418-3DA8-47BC-A533-F9B0ED45B50F}"/>
              </a:ext>
            </a:extLst>
          </p:cNvPr>
          <p:cNvSpPr/>
          <p:nvPr/>
        </p:nvSpPr>
        <p:spPr>
          <a:xfrm>
            <a:off x="2675517" y="559098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개선 사항</a:t>
            </a:r>
          </a:p>
        </p:txBody>
      </p:sp>
      <p:sp>
        <p:nvSpPr>
          <p:cNvPr id="22" name="slide4_shape1">
            <a:extLst>
              <a:ext uri="{FF2B5EF4-FFF2-40B4-BE49-F238E27FC236}">
                <a16:creationId xmlns:a16="http://schemas.microsoft.com/office/drawing/2014/main" id="{83115DD1-0358-4553-A936-6789188A2FA4}"/>
              </a:ext>
            </a:extLst>
          </p:cNvPr>
          <p:cNvSpPr/>
          <p:nvPr/>
        </p:nvSpPr>
        <p:spPr>
          <a:xfrm>
            <a:off x="2699788" y="2678861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확진자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변화에 따른 생활 양상 변화</a:t>
            </a:r>
          </a:p>
        </p:txBody>
      </p:sp>
      <p:sp>
        <p:nvSpPr>
          <p:cNvPr id="27" name="slide4_shape1">
            <a:extLst>
              <a:ext uri="{FF2B5EF4-FFF2-40B4-BE49-F238E27FC236}">
                <a16:creationId xmlns:a16="http://schemas.microsoft.com/office/drawing/2014/main" id="{A216BCC5-85D6-4601-A203-F5865D7852E0}"/>
              </a:ext>
            </a:extLst>
          </p:cNvPr>
          <p:cNvSpPr/>
          <p:nvPr/>
        </p:nvSpPr>
        <p:spPr>
          <a:xfrm>
            <a:off x="2675517" y="4827839"/>
            <a:ext cx="568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중 주요 이슈</a:t>
            </a:r>
          </a:p>
        </p:txBody>
      </p:sp>
    </p:spTree>
    <p:extLst>
      <p:ext uri="{BB962C8B-B14F-4D97-AF65-F5344CB8AC3E}">
        <p14:creationId xmlns:p14="http://schemas.microsoft.com/office/powerpoint/2010/main" val="2588594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5_shape2"/>
          <p:cNvSpPr/>
          <p:nvPr/>
        </p:nvSpPr>
        <p:spPr>
          <a:xfrm>
            <a:off x="1441294" y="396506"/>
            <a:ext cx="2422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추이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slide5_shape6"/>
          <p:cNvSpPr/>
          <p:nvPr/>
        </p:nvSpPr>
        <p:spPr>
          <a:xfrm>
            <a:off x="8648929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변화율</a:t>
            </a:r>
          </a:p>
        </p:txBody>
      </p:sp>
      <p:sp>
        <p:nvSpPr>
          <p:cNvPr id="13" name="slide5_shape7"/>
          <p:cNvSpPr/>
          <p:nvPr/>
        </p:nvSpPr>
        <p:spPr>
          <a:xfrm>
            <a:off x="2783632" y="1562582"/>
            <a:ext cx="880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8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변화량</a:t>
            </a: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CE1ED495-AAB2-48BB-A06B-983F2800B4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6" name="slide5_shape4">
            <a:extLst>
              <a:ext uri="{FF2B5EF4-FFF2-40B4-BE49-F238E27FC236}">
                <a16:creationId xmlns:a16="http://schemas.microsoft.com/office/drawing/2014/main" id="{D06EEFE0-E86B-4CA4-B331-5476401D89F0}"/>
              </a:ext>
            </a:extLst>
          </p:cNvPr>
          <p:cNvSpPr/>
          <p:nvPr/>
        </p:nvSpPr>
        <p:spPr>
          <a:xfrm>
            <a:off x="9529401" y="6316524"/>
            <a:ext cx="26625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라이브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국가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kern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통계포털</a:t>
            </a:r>
            <a:r>
              <a:rPr lang="en-US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5" name="nppt_16329904373902062" descr="이미지">
            <a:extLst>
              <a:ext uri="{FF2B5EF4-FFF2-40B4-BE49-F238E27FC236}">
                <a16:creationId xmlns:a16="http://schemas.microsoft.com/office/drawing/2014/main" id="{9FB48644-87C3-4B58-B491-767D03E0454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46501" y="2586740"/>
            <a:ext cx="6037531" cy="2527392"/>
          </a:xfrm>
          <a:prstGeom prst="rect">
            <a:avLst/>
          </a:prstGeom>
        </p:spPr>
      </p:pic>
      <p:pic>
        <p:nvPicPr>
          <p:cNvPr id="17" name="nppt_16329904373902387" descr="이미지">
            <a:extLst>
              <a:ext uri="{FF2B5EF4-FFF2-40B4-BE49-F238E27FC236}">
                <a16:creationId xmlns:a16="http://schemas.microsoft.com/office/drawing/2014/main" id="{EEA845E2-D495-47DB-A40A-2A1F25D0DB1A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50206" y="2586740"/>
            <a:ext cx="5277918" cy="25273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/>
        </p:nvSpPr>
        <p:spPr>
          <a:xfrm>
            <a:off x="2306570" y="3198167"/>
            <a:ext cx="75788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변화와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7_shape1"/>
          <p:cNvSpPr/>
          <p:nvPr/>
        </p:nvSpPr>
        <p:spPr>
          <a:xfrm>
            <a:off x="1790506" y="2031532"/>
            <a:ext cx="86109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거리두기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시행으로 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자전거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이용이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것으로 판단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slide7_shape3"/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0970C0A-AB67-4B4D-AC63-7AFF30FB05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" r="1622" b="6896"/>
          <a:stretch/>
        </p:blipFill>
        <p:spPr>
          <a:xfrm>
            <a:off x="1055440" y="2826808"/>
            <a:ext cx="10081120" cy="3122472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690E64DE-7BFA-48CE-8497-D00A6DC325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sp>
        <p:nvSpPr>
          <p:cNvPr id="12" name="slide7_shape1">
            <a:extLst>
              <a:ext uri="{FF2B5EF4-FFF2-40B4-BE49-F238E27FC236}">
                <a16:creationId xmlns:a16="http://schemas.microsoft.com/office/drawing/2014/main" id="{6927D05C-7DEB-4D9B-B70B-7255E0DB7552}"/>
              </a:ext>
            </a:extLst>
          </p:cNvPr>
          <p:cNvSpPr/>
          <p:nvPr/>
        </p:nvSpPr>
        <p:spPr>
          <a:xfrm>
            <a:off x="2021108" y="1504696"/>
            <a:ext cx="810775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월의 이용 건수가 현저히 </a:t>
            </a:r>
            <a:r>
              <a:rPr lang="ko-KR" altLang="en-US" sz="22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적은</a:t>
            </a:r>
            <a:r>
              <a:rPr lang="ko-KR" altLang="en-US" sz="2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것으로 보아</a:t>
            </a:r>
            <a:endParaRPr lang="en-US" altLang="ko-KR" sz="2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2A86A1E4-8676-4B10-BF61-C2E852DA4EC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2B76ED1-6F2C-45EC-B4B4-3BFACB1D1668}"/>
              </a:ext>
            </a:extLst>
          </p:cNvPr>
          <p:cNvSpPr/>
          <p:nvPr/>
        </p:nvSpPr>
        <p:spPr>
          <a:xfrm>
            <a:off x="7176120" y="4298130"/>
            <a:ext cx="504058" cy="512074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336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A428EBD-744E-4430-B441-CA31DC1F85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6" r="1680" b="3940"/>
          <a:stretch/>
        </p:blipFill>
        <p:spPr>
          <a:xfrm>
            <a:off x="669407" y="3140968"/>
            <a:ext cx="10853186" cy="2957378"/>
          </a:xfrm>
          <a:prstGeom prst="rect">
            <a:avLst/>
          </a:prstGeom>
        </p:spPr>
      </p:pic>
      <p:pic>
        <p:nvPicPr>
          <p:cNvPr id="10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73FA1FDF-ED45-4D49-BC9A-49DEDF843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F3D6D4C-C816-4239-8475-4AB23FA0D6F5}"/>
              </a:ext>
            </a:extLst>
          </p:cNvPr>
          <p:cNvGrpSpPr/>
          <p:nvPr/>
        </p:nvGrpSpPr>
        <p:grpSpPr>
          <a:xfrm>
            <a:off x="3017652" y="1306688"/>
            <a:ext cx="6156695" cy="1386317"/>
            <a:chOff x="2671784" y="1336277"/>
            <a:chExt cx="6156695" cy="1386317"/>
          </a:xfrm>
        </p:grpSpPr>
        <p:sp>
          <p:nvSpPr>
            <p:cNvPr id="3" name="slide8_shape1"/>
            <p:cNvSpPr/>
            <p:nvPr/>
          </p:nvSpPr>
          <p:spPr>
            <a:xfrm>
              <a:off x="2671784" y="1336277"/>
              <a:ext cx="598093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2020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년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월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</a:t>
              </a:r>
              <a:r>
                <a:rPr lang="en-US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000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1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</a:t>
              </a:r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건수 </a:t>
              </a:r>
              <a:r>
                <a:rPr lang="ko-KR" altLang="en-US" sz="20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endParaRPr lang="en-US" altLang="ko-KR" sz="2000" kern="1200" dirty="0">
                <a:solidFill>
                  <a:srgbClr val="930F2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slide8_shape1">
              <a:extLst>
                <a:ext uri="{FF2B5EF4-FFF2-40B4-BE49-F238E27FC236}">
                  <a16:creationId xmlns:a16="http://schemas.microsoft.com/office/drawing/2014/main" id="{C3F0F118-1EEB-4574-A730-91EF7097CF3A}"/>
                </a:ext>
              </a:extLst>
            </p:cNvPr>
            <p:cNvSpPr/>
            <p:nvPr/>
          </p:nvSpPr>
          <p:spPr>
            <a:xfrm>
              <a:off x="3782559" y="1829380"/>
              <a:ext cx="42594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총 이용 감소율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&lt;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 평균 이용 감소율</a:t>
              </a:r>
              <a:endParaRPr lang="en-US" altLang="ko-KR" sz="20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slide8_shape1">
              <a:extLst>
                <a:ext uri="{FF2B5EF4-FFF2-40B4-BE49-F238E27FC236}">
                  <a16:creationId xmlns:a16="http://schemas.microsoft.com/office/drawing/2014/main" id="{FC95E7CD-B6BF-4EF6-B3B6-2BCF37D7E9B2}"/>
                </a:ext>
              </a:extLst>
            </p:cNvPr>
            <p:cNvSpPr/>
            <p:nvPr/>
          </p:nvSpPr>
          <p:spPr>
            <a:xfrm>
              <a:off x="2847541" y="2322484"/>
              <a:ext cx="598093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 유저 중 </a:t>
              </a:r>
              <a:r>
                <a:rPr lang="ko-KR" altLang="en-US" sz="2000" kern="1200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헤비</a:t>
              </a:r>
              <a:r>
                <a:rPr lang="ko-KR" altLang="en-US" sz="2000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유저들의 비중이 많은 것을 알 수 있음</a:t>
              </a:r>
              <a:endParaRPr lang="en-US" altLang="ko-KR" sz="20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slide5_shape4">
            <a:extLst>
              <a:ext uri="{FF2B5EF4-FFF2-40B4-BE49-F238E27FC236}">
                <a16:creationId xmlns:a16="http://schemas.microsoft.com/office/drawing/2014/main" id="{7FB50CD9-A333-4876-A327-4260FAEEB226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slide7_shape3">
            <a:extLst>
              <a:ext uri="{FF2B5EF4-FFF2-40B4-BE49-F238E27FC236}">
                <a16:creationId xmlns:a16="http://schemas.microsoft.com/office/drawing/2014/main" id="{63230234-8830-4B42-9975-ABD19EA68A4F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62D3EFE-1416-47E7-B6A4-2BE5CBF175A0}"/>
              </a:ext>
            </a:extLst>
          </p:cNvPr>
          <p:cNvSpPr/>
          <p:nvPr/>
        </p:nvSpPr>
        <p:spPr>
          <a:xfrm>
            <a:off x="7320136" y="4619657"/>
            <a:ext cx="504058" cy="512074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1D87BDE9-DDA5-41F1-9745-D2C7EA037F4D}"/>
              </a:ext>
            </a:extLst>
          </p:cNvPr>
          <p:cNvGrpSpPr/>
          <p:nvPr/>
        </p:nvGrpSpPr>
        <p:grpSpPr>
          <a:xfrm>
            <a:off x="7416824" y="3311467"/>
            <a:ext cx="4367808" cy="1127241"/>
            <a:chOff x="7817923" y="3090446"/>
            <a:chExt cx="3755586" cy="1127241"/>
          </a:xfrm>
        </p:grpSpPr>
        <p:sp>
          <p:nvSpPr>
            <p:cNvPr id="3" name="slide9_shape1"/>
            <p:cNvSpPr/>
            <p:nvPr/>
          </p:nvSpPr>
          <p:spPr>
            <a:xfrm>
              <a:off x="8112224" y="3090446"/>
              <a:ext cx="31683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건수가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만큼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slide9_shape1">
              <a:extLst>
                <a:ext uri="{FF2B5EF4-FFF2-40B4-BE49-F238E27FC236}">
                  <a16:creationId xmlns:a16="http://schemas.microsoft.com/office/drawing/2014/main" id="{38699FB2-D905-4917-BC77-01D41FBD56F0}"/>
                </a:ext>
              </a:extLst>
            </p:cNvPr>
            <p:cNvSpPr/>
            <p:nvPr/>
          </p:nvSpPr>
          <p:spPr>
            <a:xfrm>
              <a:off x="7817923" y="3571356"/>
              <a:ext cx="375558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algn="l" defTabSz="914400" latinLnBrk="1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인당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평균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시간도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비슷한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폭으로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kern="1200" dirty="0">
                  <a:solidFill>
                    <a:srgbClr val="930F2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감소</a:t>
              </a:r>
              <a:r>
                <a:rPr lang="en-US" altLang="en-US" kern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25" name="그림 24">
            <a:extLst>
              <a:ext uri="{FF2B5EF4-FFF2-40B4-BE49-F238E27FC236}">
                <a16:creationId xmlns:a16="http://schemas.microsoft.com/office/drawing/2014/main" id="{A7A16D76-AF97-4879-B891-21C842DB46A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55714" y="1594719"/>
            <a:ext cx="6388357" cy="2225318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5497A61F-0C8B-411B-B05B-13FEB73B24FB}"/>
              </a:ext>
            </a:extLst>
          </p:cNvPr>
          <p:cNvGrpSpPr/>
          <p:nvPr/>
        </p:nvGrpSpPr>
        <p:grpSpPr>
          <a:xfrm>
            <a:off x="358940" y="3875088"/>
            <a:ext cx="6385245" cy="2439320"/>
            <a:chOff x="521100" y="3944527"/>
            <a:chExt cx="6919720" cy="2004753"/>
          </a:xfrm>
        </p:grpSpPr>
        <p:pic>
          <p:nvPicPr>
            <p:cNvPr id="27" name="그림 26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114565D-F7C3-40CB-B724-972831A3D7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09C6E34-2394-42A2-BECF-F28E1FA86D73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slide5_shape4">
            <a:extLst>
              <a:ext uri="{FF2B5EF4-FFF2-40B4-BE49-F238E27FC236}">
                <a16:creationId xmlns:a16="http://schemas.microsoft.com/office/drawing/2014/main" id="{B2530016-2909-4B9F-96AE-B5D404161737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slide7_shape3">
            <a:extLst>
              <a:ext uri="{FF2B5EF4-FFF2-40B4-BE49-F238E27FC236}">
                <a16:creationId xmlns:a16="http://schemas.microsoft.com/office/drawing/2014/main" id="{5BA2817B-982B-409A-85EE-A9ADABBC9153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8311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9_shape5">
            <a:extLst>
              <a:ext uri="{FF2B5EF4-FFF2-40B4-BE49-F238E27FC236}">
                <a16:creationId xmlns:a16="http://schemas.microsoft.com/office/drawing/2014/main" id="{CA24C637-0D37-405C-8626-5448DB3F23E8}"/>
              </a:ext>
            </a:extLst>
          </p:cNvPr>
          <p:cNvSpPr/>
          <p:nvPr/>
        </p:nvSpPr>
        <p:spPr>
          <a:xfrm>
            <a:off x="7396577" y="-205233"/>
            <a:ext cx="739593" cy="7725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49600" kern="1200" dirty="0">
                <a:solidFill>
                  <a:srgbClr val="6F0B23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sz="49600" kern="1200" dirty="0">
              <a:solidFill>
                <a:srgbClr val="6F0B23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14" name="slide1_picture1" descr="AI Can Help Scientists Find a Covid-19 Vaccine | WIRED">
            <a:extLst>
              <a:ext uri="{FF2B5EF4-FFF2-40B4-BE49-F238E27FC236}">
                <a16:creationId xmlns:a16="http://schemas.microsoft.com/office/drawing/2014/main" id="{5D7E6C6A-223C-445A-BEC4-C90A22DF33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78" b="68889" l="18417" r="80958">
                        <a14:foregroundMark x1="20167" y1="45500" x2="21667" y2="46333"/>
                        <a14:foregroundMark x1="18792" y1="55444" x2="18792" y2="55444"/>
                        <a14:foregroundMark x1="18417" y1="51111" x2="18417" y2="51111"/>
                        <a14:foregroundMark x1="56583" y1="46222" x2="67875" y2="50222"/>
                        <a14:foregroundMark x1="78750" y1="45722" x2="78750" y2="45722"/>
                        <a14:foregroundMark x1="80958" y1="45222" x2="80958" y2="45222"/>
                        <a14:foregroundMark x1="58167" y1="61556" x2="58167" y2="61556"/>
                        <a14:backgroundMark x1="29917" y1="34389" x2="29917" y2="34389"/>
                        <a14:backgroundMark x1="39000" y1="37500" x2="39000" y2="37500"/>
                        <a14:backgroundMark x1="21500" y1="42500" x2="21500" y2="42500"/>
                        <a14:backgroundMark x1="37500" y1="63944" x2="37500" y2="63944"/>
                        <a14:backgroundMark x1="40208" y1="60944" x2="40208" y2="60944"/>
                        <a14:backgroundMark x1="54625" y1="51722" x2="54625" y2="51722"/>
                        <a14:backgroundMark x1="57583" y1="38778" x2="57583" y2="38778"/>
                        <a14:backgroundMark x1="19833" y1="53722" x2="19833" y2="53722"/>
                        <a14:backgroundMark x1="34042" y1="65833" x2="34042" y2="65833"/>
                      </a14:backgroundRemoval>
                    </a14:imgEffect>
                  </a14:imgLayer>
                </a14:imgProps>
              </a:ext>
            </a:extLst>
          </a:blip>
          <a:srcRect l="15800" t="26589" r="15472" b="26383"/>
          <a:stretch>
            <a:fillRect/>
          </a:stretch>
        </p:blipFill>
        <p:spPr>
          <a:xfrm>
            <a:off x="119336" y="249848"/>
            <a:ext cx="1231262" cy="631870"/>
          </a:xfrm>
          <a:prstGeom prst="rect">
            <a:avLst/>
          </a:prstGeom>
          <a:noFill/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9AC9829-23ED-4AF0-B28A-F56C92DA05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5" b="4722"/>
          <a:stretch/>
        </p:blipFill>
        <p:spPr>
          <a:xfrm>
            <a:off x="335360" y="1196752"/>
            <a:ext cx="6696744" cy="2162214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A765E6-9B93-4C27-BA31-6D2B3D709A2B}"/>
              </a:ext>
            </a:extLst>
          </p:cNvPr>
          <p:cNvGrpSpPr/>
          <p:nvPr/>
        </p:nvGrpSpPr>
        <p:grpSpPr>
          <a:xfrm>
            <a:off x="338700" y="3363988"/>
            <a:ext cx="6693580" cy="2835831"/>
            <a:chOff x="521100" y="3944527"/>
            <a:chExt cx="6919720" cy="2004753"/>
          </a:xfrm>
        </p:grpSpPr>
        <p:pic>
          <p:nvPicPr>
            <p:cNvPr id="21" name="그림 20" descr="텍스트, 실내, 노트북, 스크린샷이(가) 표시된 사진&#10;&#10;자동 생성된 설명">
              <a:extLst>
                <a:ext uri="{FF2B5EF4-FFF2-40B4-BE49-F238E27FC236}">
                  <a16:creationId xmlns:a16="http://schemas.microsoft.com/office/drawing/2014/main" id="{EE1A82DE-D5E2-44C9-AE4A-E280686998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7" t="1069" b="6076"/>
            <a:stretch/>
          </p:blipFill>
          <p:spPr>
            <a:xfrm>
              <a:off x="521100" y="4019814"/>
              <a:ext cx="6918372" cy="1929466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CC7E53-DEC9-41C6-B1A6-BB823E10C687}"/>
                </a:ext>
              </a:extLst>
            </p:cNvPr>
            <p:cNvSpPr/>
            <p:nvPr/>
          </p:nvSpPr>
          <p:spPr>
            <a:xfrm>
              <a:off x="5928652" y="3944527"/>
              <a:ext cx="1512168" cy="377432"/>
            </a:xfrm>
            <a:prstGeom prst="rect">
              <a:avLst/>
            </a:prstGeom>
            <a:solidFill>
              <a:srgbClr val="1A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slide9_shape1"/>
          <p:cNvSpPr/>
          <p:nvPr/>
        </p:nvSpPr>
        <p:spPr>
          <a:xfrm>
            <a:off x="7176120" y="2708920"/>
            <a:ext cx="424847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 거리는</a:t>
            </a:r>
            <a:r>
              <a:rPr lang="en-US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건수와 </a:t>
            </a:r>
            <a:r>
              <a:rPr lang="ko-KR" altLang="en-US" sz="15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무관히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15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</a:t>
            </a:r>
            <a:r>
              <a:rPr lang="en-US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월부터</a:t>
            </a:r>
            <a:r>
              <a:rPr lang="en-US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급격 감소</a:t>
            </a:r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이후 </a:t>
            </a:r>
            <a:r>
              <a:rPr lang="ko-KR" altLang="en-US" sz="15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저값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유지</a:t>
            </a:r>
            <a:endParaRPr lang="en-US" altLang="ko-KR" sz="15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slide9_shape1">
            <a:extLst>
              <a:ext uri="{FF2B5EF4-FFF2-40B4-BE49-F238E27FC236}">
                <a16:creationId xmlns:a16="http://schemas.microsoft.com/office/drawing/2014/main" id="{38699FB2-D905-4917-BC77-01D41FBD56F0}"/>
              </a:ext>
            </a:extLst>
          </p:cNvPr>
          <p:cNvSpPr/>
          <p:nvPr/>
        </p:nvSpPr>
        <p:spPr>
          <a:xfrm>
            <a:off x="7176120" y="3531041"/>
            <a:ext cx="619268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문제가 아닐 시</a:t>
            </a:r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계절적 사회적 영향으로 볼 수 있으나</a:t>
            </a:r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이용 시간이 인지되었음에도 측정된 이동 거리가 없다는</a:t>
            </a:r>
            <a:r>
              <a:rPr lang="en-US" altLang="ko-KR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의문</a:t>
            </a:r>
            <a:endParaRPr lang="en-US" altLang="ko-KR" sz="15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slide9_shape5">
            <a:extLst>
              <a:ext uri="{FF2B5EF4-FFF2-40B4-BE49-F238E27FC236}">
                <a16:creationId xmlns:a16="http://schemas.microsoft.com/office/drawing/2014/main" id="{DB10B152-6F7B-42F3-AADB-B9B3410900D2}"/>
              </a:ext>
            </a:extLst>
          </p:cNvPr>
          <p:cNvSpPr/>
          <p:nvPr/>
        </p:nvSpPr>
        <p:spPr>
          <a:xfrm>
            <a:off x="7176120" y="4400852"/>
            <a:ext cx="509377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defTabSz="914400" latinLnBrk="1"/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</a:t>
            </a:r>
            <a:r>
              <a:rPr lang="en-US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공공데이터의</a:t>
            </a:r>
            <a:r>
              <a:rPr lang="en-US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이동거리</a:t>
            </a:r>
            <a:r>
              <a:rPr lang="en-US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컬럼의</a:t>
            </a:r>
            <a:r>
              <a:rPr lang="en-US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문제로</a:t>
            </a:r>
            <a:r>
              <a:rPr lang="en-US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판단됨</a:t>
            </a:r>
            <a:endParaRPr lang="en-US" altLang="ko-KR" sz="15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slide5_shape4">
            <a:extLst>
              <a:ext uri="{FF2B5EF4-FFF2-40B4-BE49-F238E27FC236}">
                <a16:creationId xmlns:a16="http://schemas.microsoft.com/office/drawing/2014/main" id="{EFCDF70C-6352-4690-AA94-4F9B0A36B860}"/>
              </a:ext>
            </a:extLst>
          </p:cNvPr>
          <p:cNvSpPr/>
          <p:nvPr/>
        </p:nvSpPr>
        <p:spPr>
          <a:xfrm>
            <a:off x="10545897" y="6468925"/>
            <a:ext cx="12387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200" kern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공공데이터</a:t>
            </a:r>
            <a:endParaRPr lang="en-US" altLang="en-US" sz="1200" kern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slide7_shape3">
            <a:extLst>
              <a:ext uri="{FF2B5EF4-FFF2-40B4-BE49-F238E27FC236}">
                <a16:creationId xmlns:a16="http://schemas.microsoft.com/office/drawing/2014/main" id="{74EDF23B-D2D9-4876-94B5-E75DBBF74F6E}"/>
              </a:ext>
            </a:extLst>
          </p:cNvPr>
          <p:cNvSpPr/>
          <p:nvPr/>
        </p:nvSpPr>
        <p:spPr>
          <a:xfrm>
            <a:off x="1415480" y="396506"/>
            <a:ext cx="5134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914400" latinLnBrk="1"/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2-1</a:t>
            </a:r>
            <a:r>
              <a:rPr lang="en-US" altLang="ko-KR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공공자전거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이용객</a:t>
            </a:r>
            <a:r>
              <a:rPr lang="en-US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</a:t>
            </a:r>
            <a:r>
              <a:rPr lang="en-US" altLang="ko-KR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 시간</a:t>
            </a:r>
            <a:endParaRPr sz="16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336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0_shape1"/>
          <p:cNvSpPr/>
          <p:nvPr/>
        </p:nvSpPr>
        <p:spPr>
          <a:xfrm>
            <a:off x="3087162" y="3198167"/>
            <a:ext cx="60176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algn="l" defTabSz="914400" latinLnBrk="1"/>
            <a:r>
              <a:rPr lang="en-US" altLang="ko-KR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2-2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코로나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확진자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변화와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지하철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승객 수</a:t>
            </a:r>
            <a:r>
              <a:rPr lang="en-US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변화</a:t>
            </a:r>
            <a:endParaRPr sz="2400" kern="12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514</Words>
  <Application>Microsoft Office PowerPoint</Application>
  <PresentationFormat>와이드스크린</PresentationFormat>
  <Paragraphs>84</Paragraphs>
  <Slides>17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나눔스퀘어</vt:lpstr>
      <vt:lpstr>Arial</vt:lpstr>
      <vt:lpstr>나눔스퀘어 Bold</vt:lpstr>
      <vt:lpstr>맑은 고딕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61</cp:revision>
  <dcterms:modified xsi:type="dcterms:W3CDTF">2021-10-01T02:45:36Z</dcterms:modified>
</cp:coreProperties>
</file>